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5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4102564102564103E-2"/>
          <c:y val="5.7916952766955312E-2"/>
          <c:w val="0.98589743589743595"/>
          <c:h val="0.82953021231064816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AAE9-4DC8-96A2-6CA6B87C0C9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AAE9-4DC8-96A2-6CA6B87C0C95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AAE9-4DC8-96A2-6CA6B87C0C95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AAE9-4DC8-96A2-6CA6B87C0C95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9-AAE9-4DC8-96A2-6CA6B87C0C95}"/>
              </c:ext>
            </c:extLst>
          </c:dPt>
          <c:dLbls>
            <c:dLbl>
              <c:idx val="0"/>
              <c:layout>
                <c:manualLayout>
                  <c:x val="-9.3154956591964558E-2"/>
                  <c:y val="0.1187877929577778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555E3F5-67DB-4E2A-BC85-C128C98390BF}" type="CATEGORYNAME">
                      <a:rPr lang="bg-BG" sz="1600"/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bg-BG" sz="1600" baseline="0" dirty="0"/>
                      <a:t>
</a:t>
                    </a:r>
                    <a:r>
                      <a:rPr lang="bg-BG" sz="1600" baseline="0" dirty="0" smtClean="0"/>
                      <a:t>20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AE9-4DC8-96A2-6CA6B87C0C95}"/>
                </c:ext>
              </c:extLst>
            </c:dLbl>
            <c:dLbl>
              <c:idx val="1"/>
              <c:layout>
                <c:manualLayout>
                  <c:x val="-0.13625711689884917"/>
                  <c:y val="-0.3003665125154333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F7FFC28-A49E-4D8A-AF8E-ED8748FF0C06}" type="CATEGORYNAME">
                      <a:rPr lang="bg-BG" sz="1600" smtClean="0"/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bg-BG" sz="1600" baseline="0" dirty="0" smtClean="0"/>
                      <a:t>
21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660306884716335E-2"/>
                      <c:h val="0.1677833089832646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AE9-4DC8-96A2-6CA6B87C0C95}"/>
                </c:ext>
              </c:extLst>
            </c:dLbl>
            <c:dLbl>
              <c:idx val="2"/>
              <c:layout>
                <c:manualLayout>
                  <c:x val="8.0895517867958761E-2"/>
                  <c:y val="-0.2688982951816364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10D18BC-59BC-4716-B424-BFF992ACFC74}" type="CATEGORYNAME">
                      <a:rPr lang="bg-BG" sz="1600"/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bg-BG" sz="1600" baseline="0" dirty="0"/>
                      <a:t>
</a:t>
                    </a:r>
                    <a:r>
                      <a:rPr lang="bg-BG" sz="1600" baseline="0" dirty="0" smtClean="0"/>
                      <a:t>13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AE9-4DC8-96A2-6CA6B87C0C95}"/>
                </c:ext>
              </c:extLst>
            </c:dLbl>
            <c:dLbl>
              <c:idx val="3"/>
              <c:layout>
                <c:manualLayout>
                  <c:x val="9.7766807995154401E-2"/>
                  <c:y val="-2.169113937728683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bg-BG" sz="1400" baseline="0" dirty="0" smtClean="0"/>
                      <a:t> </a:t>
                    </a:r>
                    <a:r>
                      <a:rPr lang="bg-BG" sz="1600" baseline="0" dirty="0" smtClean="0"/>
                      <a:t>ПО </a:t>
                    </a:r>
                  </a:p>
                  <a:p>
                    <a:pPr>
                      <a:defRPr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bg-BG" sz="1600" baseline="0" dirty="0" smtClean="0"/>
                      <a:t>14</a:t>
                    </a:r>
                    <a:endParaRPr lang="bg-BG" sz="16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4.930133252574196E-2"/>
                      <c:h val="0.109629584757630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AAE9-4DC8-96A2-6CA6B87C0C95}"/>
                </c:ext>
              </c:extLst>
            </c:dLbl>
            <c:dLbl>
              <c:idx val="4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92AA0F1-42FF-4311-9994-1E6DE0C61678}" type="CATEGORYNAME">
                      <a:rPr lang="bg-BG" sz="1200"/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bg-BG" sz="1200" baseline="0" dirty="0"/>
                      <a:t>
</a:t>
                    </a:r>
                    <a:r>
                      <a:rPr lang="bg-BG" sz="1200" baseline="0" dirty="0" smtClean="0"/>
                      <a:t>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AAE9-4DC8-96A2-6CA6B87C0C95}"/>
                </c:ext>
              </c:extLst>
            </c:dLbl>
            <c:dLbl>
              <c:idx val="5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981C34D-464B-42E9-ADA0-05AA5D8B98B3}" type="CATEGORYNAME">
                      <a:rPr lang="bg-BG" sz="1600"/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bg-BG" sz="1600" baseline="0" dirty="0"/>
                      <a:t>
</a:t>
                    </a:r>
                    <a:r>
                      <a:rPr lang="bg-BG" sz="1600" baseline="0" dirty="0" smtClean="0"/>
                      <a:t>10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166666666666663E-2"/>
                      <c:h val="0.1272774007961399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7A6D-4790-A152-E8DCF06696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ПРР</c:v>
                </c:pt>
                <c:pt idx="1">
                  <c:v>ПРЧР</c:v>
                </c:pt>
                <c:pt idx="2">
                  <c:v>ПОС</c:v>
                </c:pt>
                <c:pt idx="3">
                  <c:v>ПО</c:v>
                </c:pt>
                <c:pt idx="4">
                  <c:v>ПНИИДИТ</c:v>
                </c:pt>
                <c:pt idx="5">
                  <c:v>ПКИП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21</c:v>
                </c:pt>
                <c:pt idx="2">
                  <c:v>13</c:v>
                </c:pt>
                <c:pt idx="3">
                  <c:v>14</c:v>
                </c:pt>
                <c:pt idx="4">
                  <c:v>3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AE9-4DC8-96A2-6CA6B87C0C95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24053492832626697"/>
          <c:y val="0.88439498729049271"/>
          <c:w val="0.57277619624470022"/>
          <c:h val="0.115605105415088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Област Пазарджик</c:v>
                </c:pt>
              </c:strCache>
            </c:strRef>
          </c:tx>
          <c:spPr>
            <a:solidFill>
              <a:schemeClr val="accent1">
                <a:alpha val="88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1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1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05-4748-AF06-337C675954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Област Пловдив</c:v>
                </c:pt>
              </c:strCache>
            </c:strRef>
          </c:tx>
          <c:spPr>
            <a:solidFill>
              <a:schemeClr val="accent2">
                <a:alpha val="88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2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2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05-4748-AF06-337C6759549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Област Хасково</c:v>
                </c:pt>
              </c:strCache>
            </c:strRef>
          </c:tx>
          <c:spPr>
            <a:solidFill>
              <a:schemeClr val="accent3">
                <a:alpha val="88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3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3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94.1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05-4748-AF06-337C6759549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Област Кърджали</c:v>
                </c:pt>
              </c:strCache>
            </c:strRef>
          </c:tx>
          <c:spPr>
            <a:solidFill>
              <a:schemeClr val="accent4">
                <a:alpha val="88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4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4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05-4748-AF06-337C6759549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Област Смолян</c:v>
                </c:pt>
              </c:strCache>
            </c:strRef>
          </c:tx>
          <c:spPr>
            <a:solidFill>
              <a:schemeClr val="accent5">
                <a:alpha val="88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5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5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28.9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005-4748-AF06-337C6759549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53"/>
        <c:shape val="box"/>
        <c:axId val="349609984"/>
        <c:axId val="349610640"/>
        <c:axId val="0"/>
      </c:bar3DChart>
      <c:catAx>
        <c:axId val="34960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610640"/>
        <c:crosses val="autoZero"/>
        <c:auto val="1"/>
        <c:lblAlgn val="ctr"/>
        <c:lblOffset val="100"/>
        <c:noMultiLvlLbl val="0"/>
      </c:catAx>
      <c:valAx>
        <c:axId val="349610640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bg-BG"/>
                  <a:t>млн. лева</a:t>
                </a:r>
                <a:endParaRPr 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crossAx val="349609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12116121542499496"/>
          <c:y val="1.5841584158415842E-2"/>
          <c:w val="0.75767746820109028"/>
          <c:h val="0.133238117512538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6350" cap="flat" cmpd="sng" algn="ctr">
      <a:solidFill>
        <a:schemeClr val="dk1">
          <a:tint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1">
  <cs:axisTitle>
    <cs:lnRef idx="0"/>
    <cs:fillRef idx="0"/>
    <cs:effectRef idx="0"/>
    <cs:fontRef idx="minor">
      <a:schemeClr val="lt1">
        <a:lumMod val="75000"/>
      </a:schemeClr>
    </cs:fontRef>
    <cs:defRPr sz="1197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6350" cap="flat" cmpd="sng" algn="ctr">
        <a:solidFill>
          <a:schemeClr val="dk1">
            <a:tint val="75000"/>
          </a:schemeClr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</cs:dataLabel>
  <cs:dataLabelCallout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  <a:scene3d>
        <a:camera prst="orthographicFront"/>
        <a:lightRig rig="threePt" dir="t"/>
      </a:scene3d>
      <a:sp3d prstMaterial="flat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dk1">
            <a:lumMod val="75000"/>
            <a:lumOff val="2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bg2">
          <a:lumMod val="75000"/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>
        <a:solidFill>
          <a:schemeClr val="lt1">
            <a:lumMod val="50000"/>
          </a:schemeClr>
        </a:solidFill>
      </a:ln>
    </cs:spPr>
  </cs:gridlineMajor>
  <cs:gridlineMinor>
    <cs:lnRef idx="0"/>
    <cs:fillRef idx="0"/>
    <cs:effectRef idx="0"/>
    <cs:fontRef idx="minor">
      <a:schemeClr val="tx1"/>
    </cs:fontRef>
    <cs:spPr>
      <a:ln w="9525">
        <a:solidFill>
          <a:schemeClr val="lt1">
            <a:lumMod val="40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/>
    </cs:fontRef>
    <cs:defRPr sz="2200" b="0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325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941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55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959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871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2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342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232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63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53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510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accent1">
                <a:lumMod val="45000"/>
                <a:lumOff val="55000"/>
              </a:schemeClr>
            </a:gs>
            <a:gs pos="7000">
              <a:schemeClr val="accent6">
                <a:lumMod val="40000"/>
                <a:lumOff val="60000"/>
              </a:schemeClr>
            </a:gs>
            <a:gs pos="50000">
              <a:schemeClr val="bg1"/>
            </a:gs>
            <a:gs pos="100000">
              <a:schemeClr val="bg2"/>
            </a:gs>
            <a:gs pos="29000">
              <a:schemeClr val="bg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80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790574"/>
            <a:ext cx="8791575" cy="3507105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bg-BG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bg-BG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bg-BG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bg-BG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bg-BG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bg-BG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bg-BG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bg-BG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bg-BG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bg-BG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bg-BG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АКТУАЛИЗАЦИЯ</a:t>
            </a:r>
            <a:br>
              <a:rPr lang="bg-BG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bg-BG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bg-BG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bg-BG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bg-BG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ОБЩА </a:t>
            </a:r>
            <a:r>
              <a:rPr lang="bg-BG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ПРОГРАМНА КОНЦЕПЦИЯ ЗА ПРИНОСА НА ФОНДОВЕТЕ НА ЕС КЪМ ИНТЕГРИНАТА ТЕРИТОРИАЛНА СТРАТЕГИЯ ЗА РАЗВИТИЕ НА </a:t>
            </a:r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bg-BG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ЮЖЕН </a:t>
            </a:r>
            <a:r>
              <a:rPr lang="bg-BG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ЦЕНТРАЛЕН РЕГИОН </a:t>
            </a:r>
            <a:r>
              <a:rPr lang="bg-BG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bg-BG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bg-BG" sz="2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ПРОЦЕДУРА ЗА КАНИДИТСТВАНЕ С КОНЦЕПЦИИ ЗА ИТИ - 2 </a:t>
            </a:r>
            <a:endParaRPr lang="bg-BG" sz="2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7384" y="4690609"/>
            <a:ext cx="8791575" cy="1655762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РЕГИОНАЛЕН СЪВЕТ ЗА РАЗВИТИЕ НА</a:t>
            </a:r>
            <a:endParaRPr lang="bg-BG" sz="1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bg-BG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ЮЖЕН ЦЕНТРАЛЕН РЕГИОН</a:t>
            </a:r>
            <a:endParaRPr lang="bg-BG" b="1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391285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8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ПРИНОС НА ПРЕДЛОЖЕНИТЕ МЕРКИ В КОНЦЕПЦИИТЕ ЗА ИТИ КЪМ ИТСР НА ЮЦР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Инвестициите в човешки капитал (образование, здравеопазване и социални услуги) и иновации са фактори за икономически растеж и допринасят към </a:t>
            </a:r>
            <a:r>
              <a:rPr lang="ru-RU" b="1" dirty="0"/>
              <a:t>Специфична цел 1.1. </a:t>
            </a:r>
            <a:r>
              <a:rPr lang="ru-RU" i="1" dirty="0"/>
              <a:t>„Иновации, технологично развитие и растеж“ </a:t>
            </a:r>
            <a:r>
              <a:rPr lang="ru-RU" dirty="0"/>
              <a:t>и </a:t>
            </a:r>
            <a:r>
              <a:rPr lang="ru-RU" b="1" dirty="0"/>
              <a:t>Специфична цел 1.3 </a:t>
            </a:r>
            <a:r>
              <a:rPr lang="ru-RU" i="1" dirty="0"/>
              <a:t>„Добро </a:t>
            </a:r>
            <a:r>
              <a:rPr lang="ru-RU" sz="3200" i="1" dirty="0"/>
              <a:t>образование</a:t>
            </a:r>
            <a:r>
              <a:rPr lang="ru-RU" i="1" dirty="0"/>
              <a:t>, нови знания и професионално развитие“ </a:t>
            </a:r>
            <a:r>
              <a:rPr lang="ru-RU" dirty="0"/>
              <a:t>на Приоритет 1 на ИТСР, както и </a:t>
            </a:r>
            <a:r>
              <a:rPr lang="ru-RU" b="1" dirty="0"/>
              <a:t>Специфична цел 2.1. </a:t>
            </a:r>
            <a:r>
              <a:rPr lang="ru-RU" dirty="0"/>
              <a:t>„Подобряване на достъпа до качествени здравни, социални, културни услуги и спорт“ на Приоритет 2 на ИТСР на ЮЦР.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756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6024"/>
          </a:xfrm>
        </p:spPr>
        <p:txBody>
          <a:bodyPr>
            <a:noAutofit/>
          </a:bodyPr>
          <a:lstStyle/>
          <a:p>
            <a:pPr algn="ctr"/>
            <a:r>
              <a:rPr lang="bg-BG" sz="3200" b="1" dirty="0" smtClean="0"/>
              <a:t>ПРИНОС КЪМ ИТСР НА ЮЦР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319" y="1135669"/>
            <a:ext cx="10515600" cy="4351338"/>
          </a:xfrm>
        </p:spPr>
        <p:txBody>
          <a:bodyPr>
            <a:noAutofit/>
          </a:bodyPr>
          <a:lstStyle/>
          <a:p>
            <a:r>
              <a:rPr lang="ru-RU" sz="3200" dirty="0"/>
              <a:t>Мерките за енергийна ефективност в сграден фонд, превенцията на природни рискове и адаптацията към изменението на климата са насочени към екологичното измерение на устойчивото развитие, което е в подкрепа на </a:t>
            </a:r>
            <a:r>
              <a:rPr lang="ru-RU" sz="3200" b="1" dirty="0"/>
              <a:t>Специфична цел 2.2. </a:t>
            </a:r>
            <a:r>
              <a:rPr lang="ru-RU" sz="3200" i="1" dirty="0"/>
              <a:t>„Изграждане на екологосъобразна инфраструктура. Ориентиране към по-зелена, нисковъглеродна икономика“ </a:t>
            </a:r>
            <a:r>
              <a:rPr lang="ru-RU" sz="3200" dirty="0"/>
              <a:t>на Приоритет 2 на ИТСР на </a:t>
            </a:r>
            <a:r>
              <a:rPr lang="ru-RU" sz="3200" dirty="0" smtClean="0"/>
              <a:t>ЮЦР;</a:t>
            </a:r>
          </a:p>
          <a:p>
            <a:r>
              <a:rPr lang="ru-RU" sz="3200" dirty="0"/>
              <a:t>Мерките, концентрирани в градските </a:t>
            </a:r>
            <a:r>
              <a:rPr lang="ru-RU" sz="3200" dirty="0" smtClean="0"/>
              <a:t>общини, </a:t>
            </a:r>
            <a:r>
              <a:rPr lang="ru-RU" sz="3200" dirty="0"/>
              <a:t>допринасят към подцел 3.2.1 </a:t>
            </a:r>
            <a:r>
              <a:rPr lang="ru-RU" sz="3200" i="1" dirty="0"/>
              <a:t>„Развитие на градските райони“ </a:t>
            </a:r>
            <a:r>
              <a:rPr lang="ru-RU" sz="3200" b="1" dirty="0"/>
              <a:t>Специфична цел 3.2.</a:t>
            </a:r>
            <a:r>
              <a:rPr lang="ru-RU" sz="3200" dirty="0"/>
              <a:t> „Подкрепа за балансирано пространствено развитие</a:t>
            </a:r>
            <a:r>
              <a:rPr lang="ru-RU" sz="3200" dirty="0" smtClean="0"/>
              <a:t>“ </a:t>
            </a:r>
            <a:r>
              <a:rPr lang="ru-RU" sz="3200" dirty="0"/>
              <a:t>на Приоритет 3 на ИТСР.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3519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bg-BG" sz="3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за вниманието!</a:t>
            </a:r>
            <a:endParaRPr lang="bg-BG" sz="3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7"/>
            <a:ext cx="8791575" cy="2008187"/>
          </a:xfrm>
        </p:spPr>
        <p:txBody>
          <a:bodyPr>
            <a:normAutofit fontScale="70000" lnSpcReduction="20000"/>
          </a:bodyPr>
          <a:lstStyle/>
          <a:p>
            <a:pPr algn="ctr"/>
            <a:endParaRPr lang="bg-BG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bg-BG" sz="51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Петя Агушева</a:t>
            </a:r>
          </a:p>
          <a:p>
            <a:pPr algn="ctr"/>
            <a:r>
              <a:rPr lang="bg-BG" sz="3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 на РСР на ЮЦР и</a:t>
            </a:r>
          </a:p>
          <a:p>
            <a:pPr algn="ctr"/>
            <a:r>
              <a:rPr lang="bg-BG" sz="3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Началник отдел ЮЦР, ГД СППРР</a:t>
            </a:r>
          </a:p>
          <a:p>
            <a:pPr algn="ctr"/>
            <a:r>
              <a:rPr lang="bg-BG" sz="3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 регионалното развитие и благоустройството</a:t>
            </a:r>
            <a:endParaRPr lang="bg-BG" sz="3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744" y="246010"/>
            <a:ext cx="1606633" cy="124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6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975151"/>
          </a:xfrm>
          <a:gradFill>
            <a:gsLst>
              <a:gs pos="10000">
                <a:schemeClr val="accent6">
                  <a:lumMod val="60000"/>
                  <a:lumOff val="40000"/>
                </a:schemeClr>
              </a:gs>
              <a:gs pos="5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bg-BG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 ИНФОРМАЦИЯ</a:t>
            </a:r>
            <a:endParaRPr lang="bg-BG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779223"/>
            <a:ext cx="9905999" cy="4395153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g-BG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Брой концепции в ЮЦР по Втора процедура: 11 от общо 44 за страната – 25%;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Одобрени концепции след оценка на АСД в ЮЦР: 11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Комбинирани концепции, подлежащи на приоритизация от звеното за предварителен подбор и широкия състав на Регионален съвет за развитие на ЮЦР – 11. Всички концепции са на територията на ЮЦР.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Некомбинирани концепции с дейности по Програма „Околна среда“ и индивидуални концепции – няма.</a:t>
            </a:r>
            <a:endParaRPr lang="bg-BG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91285" cy="108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4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57200"/>
            <a:ext cx="9905998" cy="748145"/>
          </a:xfrm>
        </p:spPr>
        <p:txBody>
          <a:bodyPr>
            <a:noAutofit/>
          </a:bodyPr>
          <a:lstStyle/>
          <a:p>
            <a:pPr indent="457200" algn="ctr">
              <a:lnSpc>
                <a:spcPct val="150000"/>
              </a:lnSpc>
              <a:spcAft>
                <a:spcPts val="0"/>
              </a:spcAft>
            </a:pPr>
            <a:r>
              <a:rPr lang="bg-BG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Финансов ресурс и разпределение по финансиращи </a:t>
            </a:r>
            <a:r>
              <a:rPr lang="bg-BG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 – безвъзмездна финансова помощ</a:t>
            </a:r>
            <a:r>
              <a:rPr lang="bg-BG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bg-BG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bg-BG" sz="24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729480"/>
              </p:ext>
            </p:extLst>
          </p:nvPr>
        </p:nvGraphicFramePr>
        <p:xfrm>
          <a:off x="885823" y="1438100"/>
          <a:ext cx="10658476" cy="54091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9238">
                  <a:extLst>
                    <a:ext uri="{9D8B030D-6E8A-4147-A177-3AD203B41FA5}">
                      <a16:colId xmlns:a16="http://schemas.microsoft.com/office/drawing/2014/main" val="2219521063"/>
                    </a:ext>
                  </a:extLst>
                </a:gridCol>
                <a:gridCol w="5329238">
                  <a:extLst>
                    <a:ext uri="{9D8B030D-6E8A-4147-A177-3AD203B41FA5}">
                      <a16:colId xmlns:a16="http://schemas.microsoft.com/office/drawing/2014/main" val="2055036611"/>
                    </a:ext>
                  </a:extLst>
                </a:gridCol>
              </a:tblGrid>
              <a:tr h="416520"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ФИНАНСИРАЩА ПРОГРАМА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РАЗМЕР НА БФП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8918506"/>
                  </a:ext>
                </a:extLst>
              </a:tr>
              <a:tr h="73021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Програма „Развитие на регионите“ 2021-2027г.  (ПРР)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306 114 558 лв.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601656"/>
                  </a:ext>
                </a:extLst>
              </a:tr>
              <a:tr h="73021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Програма „Околна среда“ 2021-2027 г. (ПОС)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70 720 829 лв. 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853319"/>
                  </a:ext>
                </a:extLst>
              </a:tr>
              <a:tr h="73021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Програма „Развитие на човешките ресурси“ 2021-2027г. (ПРЧР)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10 208 736 лв.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7231271"/>
                  </a:ext>
                </a:extLst>
              </a:tr>
              <a:tr h="41652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Програма „Образование“ 2021-2027 г. (ПО) 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7 453 498 лв. 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145969"/>
                  </a:ext>
                </a:extLst>
              </a:tr>
              <a:tr h="104770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Програма „Научни изследвания, иновации и дигитализация за интелигентна трансформация“ 2021-2027г. (ПНИИДИТ) 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bg-BG" sz="2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bg-BG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4 639 475 лв. 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420572"/>
                  </a:ext>
                </a:extLst>
              </a:tr>
              <a:tr h="133779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Програма „Конкурентоспособност и иновации в предприятията“ 2021-2027г. (ПКИП)</a:t>
                      </a:r>
                      <a:endParaRPr lang="bg-BG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Неприложимо. Заявени</a:t>
                      </a:r>
                      <a:r>
                        <a:rPr lang="bg-BG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дейности в 10 от концепциите. Общо заделен ресурс за 5 региона – 143 027 317 лв., който на този етап не е разделен по региони.</a:t>
                      </a:r>
                      <a:endParaRPr lang="bg-BG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3409844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90008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6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6876" y="351816"/>
            <a:ext cx="9905998" cy="1501921"/>
          </a:xfrm>
        </p:spPr>
        <p:txBody>
          <a:bodyPr>
            <a:noAutofit/>
          </a:bodyPr>
          <a:lstStyle/>
          <a:p>
            <a:pPr algn="ctr"/>
            <a:r>
              <a:rPr lang="bg-BG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Териториален обхват </a:t>
            </a:r>
            <a:r>
              <a:rPr lang="bg-BG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концепциите за ИТИ в ЮЦР</a:t>
            </a:r>
            <a:br>
              <a:rPr lang="bg-BG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g-BG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 брой общини в ЮЦР – 58</a:t>
            </a:r>
            <a:br>
              <a:rPr lang="bg-BG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g-BG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Брой общини с дейности в КИТИ - 28</a:t>
            </a:r>
            <a:endParaRPr lang="bg-BG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8558171"/>
              </p:ext>
            </p:extLst>
          </p:nvPr>
        </p:nvGraphicFramePr>
        <p:xfrm>
          <a:off x="1141413" y="1781173"/>
          <a:ext cx="9906000" cy="4886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691"/>
            <a:ext cx="1390008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13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9340" y="203878"/>
            <a:ext cx="9905998" cy="829282"/>
          </a:xfrm>
        </p:spPr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на инвестициите по области</a:t>
            </a:r>
            <a:endParaRPr lang="bg-BG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5628065"/>
              </p:ext>
            </p:extLst>
          </p:nvPr>
        </p:nvGraphicFramePr>
        <p:xfrm>
          <a:off x="1141413" y="1447800"/>
          <a:ext cx="9906000" cy="4810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8976"/>
            <a:ext cx="1390008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8437" y="840190"/>
            <a:ext cx="9905998" cy="934057"/>
          </a:xfrm>
          <a:gradFill>
            <a:gsLst>
              <a:gs pos="10000">
                <a:schemeClr val="accent2">
                  <a:lumMod val="60000"/>
                  <a:lumOff val="40000"/>
                </a:schemeClr>
              </a:gs>
              <a:gs pos="5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24000">
                <a:schemeClr val="bg1"/>
              </a:gs>
              <a:gs pos="72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bg-BG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Секторно разпределение на инвестициите</a:t>
            </a:r>
            <a:endParaRPr lang="bg-BG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4208347"/>
              </p:ext>
            </p:extLst>
          </p:nvPr>
        </p:nvGraphicFramePr>
        <p:xfrm>
          <a:off x="1390008" y="1876720"/>
          <a:ext cx="9905998" cy="4500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0212">
                  <a:extLst>
                    <a:ext uri="{9D8B030D-6E8A-4147-A177-3AD203B41FA5}">
                      <a16:colId xmlns:a16="http://schemas.microsoft.com/office/drawing/2014/main" val="314524656"/>
                    </a:ext>
                  </a:extLst>
                </a:gridCol>
                <a:gridCol w="4227405">
                  <a:extLst>
                    <a:ext uri="{9D8B030D-6E8A-4147-A177-3AD203B41FA5}">
                      <a16:colId xmlns:a16="http://schemas.microsoft.com/office/drawing/2014/main" val="1003926914"/>
                    </a:ext>
                  </a:extLst>
                </a:gridCol>
                <a:gridCol w="1622461">
                  <a:extLst>
                    <a:ext uri="{9D8B030D-6E8A-4147-A177-3AD203B41FA5}">
                      <a16:colId xmlns:a16="http://schemas.microsoft.com/office/drawing/2014/main" val="1522615442"/>
                    </a:ext>
                  </a:extLst>
                </a:gridCol>
                <a:gridCol w="3625920">
                  <a:extLst>
                    <a:ext uri="{9D8B030D-6E8A-4147-A177-3AD203B41FA5}">
                      <a16:colId xmlns:a16="http://schemas.microsoft.com/office/drawing/2014/main" val="1841652959"/>
                    </a:ext>
                  </a:extLst>
                </a:gridCol>
              </a:tblGrid>
              <a:tr h="14149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dirty="0">
                          <a:effectLst/>
                        </a:rPr>
                        <a:t>№ </a:t>
                      </a:r>
                      <a:endParaRPr lang="bg-BG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Сектори</a:t>
                      </a:r>
                      <a:endParaRPr lang="bg-BG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</a:t>
                      </a:r>
                      <a:r>
                        <a:rPr lang="bg-BG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концепции</a:t>
                      </a:r>
                      <a:endParaRPr lang="bg-BG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Стойност на инвестициите в сектора (</a:t>
                      </a:r>
                      <a:r>
                        <a:rPr lang="bg-BG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БФП) в лева</a:t>
                      </a:r>
                      <a:endParaRPr lang="bg-BG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4238147"/>
                  </a:ext>
                </a:extLst>
              </a:tr>
              <a:tr h="353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Наука и образование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172 273 726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027501"/>
                  </a:ext>
                </a:extLst>
              </a:tr>
              <a:tr h="353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bg-BG" sz="20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Околна среда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70 720 829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2140656"/>
                  </a:ext>
                </a:extLst>
              </a:tr>
              <a:tr h="4510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bg-BG" sz="20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Социална сфера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64 852 859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4168277"/>
                  </a:ext>
                </a:extLst>
              </a:tr>
              <a:tr h="353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bg-BG" sz="20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Енергийна ефективност на многофамилни жилищни сгради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53 081 115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0634840"/>
                  </a:ext>
                </a:extLst>
              </a:tr>
              <a:tr h="353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5</a:t>
                      </a:r>
                      <a:endParaRPr lang="bg-BG" sz="20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 настаняване – социални жилища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26 790 000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9728792"/>
                  </a:ext>
                </a:extLst>
              </a:tr>
              <a:tr h="353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6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Здравеопазване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11 418 566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7686432"/>
                  </a:ext>
                </a:extLst>
              </a:tr>
              <a:tr h="353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</a:rPr>
                        <a:t>7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Икономика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неприложимо</a:t>
                      </a:r>
                      <a:endParaRPr lang="bg-BG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381907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90008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28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189893"/>
            <a:ext cx="9905998" cy="1095982"/>
          </a:xfrm>
        </p:spPr>
        <p:txBody>
          <a:bodyPr>
            <a:noAutofit/>
          </a:bodyPr>
          <a:lstStyle/>
          <a:p>
            <a:pPr algn="ctr"/>
            <a:r>
              <a:rPr lang="bg-BG" sz="30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проблеми и потенциали на региона, адресирани в концепциите за ИТИ</a:t>
            </a:r>
            <a:endParaRPr lang="bg-BG" sz="3000" dirty="0">
              <a:solidFill>
                <a:schemeClr val="bg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485900"/>
            <a:ext cx="10717213" cy="4495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</a:t>
            </a:r>
            <a:r>
              <a:rPr lang="bg-BG" sz="26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проблеми, които се адресират в </a:t>
            </a:r>
            <a:r>
              <a:rPr lang="bg-BG" sz="2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концепциите за ИТИ</a:t>
            </a:r>
            <a:r>
              <a:rPr lang="bg-BG" sz="2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bg-BG" sz="2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2600" b="1" u="sng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неблагоприятна образователна структура на населението, социалното изключване и недостатъчната интеграция на маргинализирани групи</a:t>
            </a: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bg-BG" sz="26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рискове за околната </a:t>
            </a: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неравенства, икономическа </a:t>
            </a:r>
            <a:r>
              <a:rPr lang="bg-BG" sz="2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изостаналост и </a:t>
            </a: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негативни </a:t>
            </a:r>
            <a:r>
              <a:rPr lang="bg-BG" sz="2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демографски </a:t>
            </a: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териториални </a:t>
            </a:r>
            <a:r>
              <a:rPr lang="bg-BG" sz="2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диспропорции в безработицата между периферните общини и областните </a:t>
            </a: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центрове;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структурни </a:t>
            </a:r>
            <a:r>
              <a:rPr lang="bg-BG" sz="2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несъответствия в местните пазари на </a:t>
            </a:r>
            <a:r>
              <a:rPr lang="bg-BG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труда. </a:t>
            </a:r>
            <a:endParaRPr lang="bg-BG" sz="2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429789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338" y="285143"/>
            <a:ext cx="9905998" cy="1124557"/>
          </a:xfrm>
        </p:spPr>
        <p:txBody>
          <a:bodyPr>
            <a:normAutofit/>
          </a:bodyPr>
          <a:lstStyle/>
          <a:p>
            <a:pPr algn="ctr"/>
            <a:r>
              <a:rPr lang="bg-BG" sz="32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проблеми и потенциали на региона, адресирани в концепциите за ИТИ</a:t>
            </a:r>
            <a:endParaRPr lang="bg-BG" dirty="0">
              <a:solidFill>
                <a:schemeClr val="bg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994064"/>
            <a:ext cx="11039475" cy="569595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bg-BG" sz="2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 мерки в концепциите и използване на потенциалите на  региона:</a:t>
            </a:r>
          </a:p>
          <a:p>
            <a:pPr algn="just">
              <a:lnSpc>
                <a:spcPct val="100000"/>
              </a:lnSpc>
            </a:pPr>
            <a:r>
              <a:rPr lang="bg-BG" sz="2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насърчаване </a:t>
            </a:r>
            <a:r>
              <a:rPr lang="bg-BG" sz="2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икономическото развитие на региона </a:t>
            </a:r>
            <a:r>
              <a:rPr lang="bg-BG" sz="2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чрез </a:t>
            </a:r>
            <a:r>
              <a:rPr lang="bg-BG" sz="2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заложени </a:t>
            </a:r>
            <a:r>
              <a:rPr lang="bg-BG" sz="2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мерки за подпомагане на предприятията при въвеждането на зелени технологии и ускоряване прехода към кръгова и </a:t>
            </a:r>
            <a:r>
              <a:rPr lang="bg-BG" sz="2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ресурсоефективна</a:t>
            </a:r>
            <a:r>
              <a:rPr lang="bg-BG" sz="2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икономика; </a:t>
            </a:r>
          </a:p>
          <a:p>
            <a:pPr algn="just">
              <a:lnSpc>
                <a:spcPct val="100000"/>
              </a:lnSpc>
            </a:pPr>
            <a:r>
              <a:rPr lang="bg-BG" sz="2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</a:t>
            </a:r>
            <a:r>
              <a:rPr lang="bg-BG" sz="2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човешки капитал, развитие на дуалното обучение и активиране на неактивните лица на пазара на </a:t>
            </a:r>
            <a:r>
              <a:rPr lang="bg-BG" sz="2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труда, </a:t>
            </a:r>
            <a:r>
              <a:rPr lang="bg-BG" sz="2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връзка на образованието с пазара на труда, квалификация </a:t>
            </a:r>
            <a:r>
              <a:rPr lang="bg-BG" sz="2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преквалификация,  </a:t>
            </a:r>
            <a:r>
              <a:rPr lang="bg-BG" sz="2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мерки за намаляване на преждевременното напускане на </a:t>
            </a:r>
            <a:r>
              <a:rPr lang="bg-BG" sz="2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училище, насърчаване на младежката заетост, социално включване и равни възможности </a:t>
            </a:r>
            <a:r>
              <a:rPr lang="bg-BG" sz="2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т.н.;</a:t>
            </a:r>
          </a:p>
          <a:p>
            <a:pPr>
              <a:lnSpc>
                <a:spcPct val="100000"/>
              </a:lnSpc>
            </a:pPr>
            <a:r>
              <a:rPr lang="bg-BG" sz="2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мерки за </a:t>
            </a:r>
            <a:r>
              <a:rPr lang="bg-BG" sz="2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енергийна ефективност на МЖС, мерки за превенция и управление на риска от наводнения,, превенция и защита при неблагоприятни геодинамични процеси и </a:t>
            </a:r>
            <a:r>
              <a:rPr lang="bg-BG" sz="2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ограничаване/предотвратяване на риска от наводнения и свлачища в урбанизирани и неурбанизирани </a:t>
            </a:r>
            <a:r>
              <a:rPr lang="bg-BG" sz="2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територии</a:t>
            </a:r>
            <a:r>
              <a:rPr lang="bg-BG" sz="2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допринасящи за подобряване на околната среда; </a:t>
            </a:r>
            <a:endParaRPr lang="bg-BG" sz="2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bg-BG" b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8579" cy="92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2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124557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проблеми и потенциали на региона, адресирани в концепциите за ИТИ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675" y="1866900"/>
            <a:ext cx="10553699" cy="42386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 мерки в концепциите и използване на потенциалите на  региона</a:t>
            </a:r>
            <a:r>
              <a:rPr lang="bg-BG" sz="28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bg-BG" sz="2800" b="1" u="sng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</a:t>
            </a:r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реконструкция на социална, образователна, </a:t>
            </a:r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здравна инфраструктура</a:t>
            </a:r>
            <a:r>
              <a:rPr lang="bg-BG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осигуряване на социални жилища;</a:t>
            </a:r>
            <a:endParaRPr lang="bg-BG" sz="28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мерки за </a:t>
            </a:r>
            <a:r>
              <a:rPr lang="bg-BG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повишаване качеството на висшето образование в сферата на трансфер на технологии и знания за устойчиво развитие на научноизследователската и иновационна система. </a:t>
            </a:r>
            <a:endParaRPr lang="bg-BG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sz="2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90008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62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3301</TotalTime>
  <Words>896</Words>
  <Application>Microsoft Office PowerPoint</Application>
  <PresentationFormat>Widescreen</PresentationFormat>
  <Paragraphs>97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Office Theme</vt:lpstr>
      <vt:lpstr>     АКТУАЛИЗАЦИЯ на ОБЩА ПРОГРАМНА КОНЦЕПЦИЯ ЗА ПРИНОСА НА ФОНДОВЕТЕ НА ЕС КЪМ ИНТЕГРИНАТА ТЕРИТОРИАЛНА СТРАТЕГИЯ ЗА РАЗВИТИЕ НА  ЮЖЕН ЦЕНТРАЛЕН РЕГИОН  ПРОЦЕДУРА ЗА КАНИДИТСТВАНЕ С КОНЦЕПЦИИ ЗА ИТИ - 2 </vt:lpstr>
      <vt:lpstr>ОБЩА ИНФОРМАЦИЯ</vt:lpstr>
      <vt:lpstr>Финансов ресурс и разпределение по финансиращи програми – безвъзмездна финансова помощ </vt:lpstr>
      <vt:lpstr>Териториален обхват на концепциите за ИТИ в ЮЦР Общ брой общини в ЮЦР – 58 Брой общини с дейности в КИТИ - 28</vt:lpstr>
      <vt:lpstr>Размер на инвестициите по области</vt:lpstr>
      <vt:lpstr>Секторно разпределение на инвестициите</vt:lpstr>
      <vt:lpstr>Основни проблеми и потенциали на региона, адресирани в концепциите за ИТИ</vt:lpstr>
      <vt:lpstr>Основни проблеми и потенциали на региона, адресирани в концепциите за ИТИ</vt:lpstr>
      <vt:lpstr>Основни проблеми и потенциали на региона, адресирани в концепциите за ИТИ</vt:lpstr>
      <vt:lpstr>ПРИНОС НА ПРЕДЛОЖЕНИТЕ МЕРКИ В КОНЦЕПЦИИТЕ ЗА ИТИ КЪМ ИТСР НА ЮЦР</vt:lpstr>
      <vt:lpstr>ПРИНОС КЪМ ИТСР НА ЮЦР</vt:lpstr>
      <vt:lpstr>Благодаря за вниманието!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 ПРОГРАМНА КОНЦЕПЦИЯ ЗА ПРИНОСА НА ФОНДОВЕТЕ НА ЕС КЪМ ИНТЕГРИНАТА ТЕРИТОРИАЛНА СТРАТЕГИЯ ЗА РАЗВИТИЕ НА  ЮЖЕН ЦЕНТРАЛЕН РЕГИОН  </dc:title>
  <dc:creator>Petia Agusheva</dc:creator>
  <cp:lastModifiedBy>Petia Agusheva</cp:lastModifiedBy>
  <cp:revision>59</cp:revision>
  <dcterms:created xsi:type="dcterms:W3CDTF">2024-05-19T14:54:20Z</dcterms:created>
  <dcterms:modified xsi:type="dcterms:W3CDTF">2025-10-21T15:15:32Z</dcterms:modified>
</cp:coreProperties>
</file>